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301" r:id="rId3"/>
    <p:sldId id="302" r:id="rId4"/>
    <p:sldId id="303" r:id="rId5"/>
    <p:sldId id="304" r:id="rId6"/>
    <p:sldId id="305" r:id="rId7"/>
    <p:sldId id="306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0" r:id="rId26"/>
    <p:sldId id="287" r:id="rId27"/>
    <p:sldId id="291" r:id="rId28"/>
    <p:sldId id="288" r:id="rId29"/>
    <p:sldId id="289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7.bin"/><Relationship Id="rId13" Type="http://schemas.microsoft.com/office/2006/relationships/legacyDiagramText" Target="legacyDiagramText32.bin"/><Relationship Id="rId18" Type="http://schemas.microsoft.com/office/2006/relationships/legacyDiagramText" Target="legacyDiagramText37.bin"/><Relationship Id="rId3" Type="http://schemas.microsoft.com/office/2006/relationships/legacyDiagramText" Target="legacyDiagramText22.bin"/><Relationship Id="rId7" Type="http://schemas.microsoft.com/office/2006/relationships/legacyDiagramText" Target="legacyDiagramText26.bin"/><Relationship Id="rId12" Type="http://schemas.microsoft.com/office/2006/relationships/legacyDiagramText" Target="legacyDiagramText31.bin"/><Relationship Id="rId17" Type="http://schemas.microsoft.com/office/2006/relationships/legacyDiagramText" Target="legacyDiagramText36.bin"/><Relationship Id="rId2" Type="http://schemas.microsoft.com/office/2006/relationships/legacyDiagramText" Target="legacyDiagramText21.bin"/><Relationship Id="rId16" Type="http://schemas.microsoft.com/office/2006/relationships/legacyDiagramText" Target="legacyDiagramText35.bin"/><Relationship Id="rId1" Type="http://schemas.microsoft.com/office/2006/relationships/legacyDiagramText" Target="legacyDiagramText20.bin"/><Relationship Id="rId6" Type="http://schemas.microsoft.com/office/2006/relationships/legacyDiagramText" Target="legacyDiagramText25.bin"/><Relationship Id="rId11" Type="http://schemas.microsoft.com/office/2006/relationships/legacyDiagramText" Target="legacyDiagramText30.bin"/><Relationship Id="rId5" Type="http://schemas.microsoft.com/office/2006/relationships/legacyDiagramText" Target="legacyDiagramText24.bin"/><Relationship Id="rId15" Type="http://schemas.microsoft.com/office/2006/relationships/legacyDiagramText" Target="legacyDiagramText34.bin"/><Relationship Id="rId10" Type="http://schemas.microsoft.com/office/2006/relationships/legacyDiagramText" Target="legacyDiagramText29.bin"/><Relationship Id="rId19" Type="http://schemas.microsoft.com/office/2006/relationships/legacyDiagramText" Target="legacyDiagramText38.bin"/><Relationship Id="rId4" Type="http://schemas.microsoft.com/office/2006/relationships/legacyDiagramText" Target="legacyDiagramText23.bin"/><Relationship Id="rId9" Type="http://schemas.microsoft.com/office/2006/relationships/legacyDiagramText" Target="legacyDiagramText28.bin"/><Relationship Id="rId14" Type="http://schemas.microsoft.com/office/2006/relationships/legacyDiagramText" Target="legacyDiagramText3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A25D4B-F72F-434E-94C6-C39D7707B05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2636EB-32E1-466B-A472-138355FDE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iki/%D0%9B%D0%B0%D1%82%D1%8B%D0%BD_%D1%82%D1%96%D0%BB%D1%9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iki/%D0%A0%D0%B5%D1%84%D0%BB%D0%B5%D0%BA%D1%81%D0%B8%D1%8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os.com/kz/ru-kz/%D1%81%D1%8B%D1%80%D1%82" TargetMode="External"/><Relationship Id="rId2" Type="http://schemas.openxmlformats.org/officeDocument/2006/relationships/hyperlink" Target="http://www.translatos.com/kz/ru-kz/%D1%80%D0%B5%D1%84%D0%BB%D0%B5%D0%BA%D1%81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nslato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3116"/>
            <a:ext cx="7891208" cy="92869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</a:t>
            </a:r>
            <a:r>
              <a:rPr lang="kk-K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дәріс “Г</a:t>
            </a:r>
            <a:r>
              <a:rPr lang="kk-KZ" dirty="0" smtClean="0">
                <a:solidFill>
                  <a:schemeClr val="tx1"/>
                </a:solidFill>
              </a:rPr>
              <a:t>ермантану тіл білімінің жалпы және жеке саласы ретінде</a:t>
            </a:r>
            <a:r>
              <a:rPr lang="kk-K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”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C:\Users\Галым\Desktop\2 иностр яз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2480"/>
            <a:ext cx="3000365" cy="4275520"/>
          </a:xfrm>
          <a:prstGeom prst="rect">
            <a:avLst/>
          </a:prstGeom>
          <a:noFill/>
        </p:spPr>
      </p:pic>
      <p:pic>
        <p:nvPicPr>
          <p:cNvPr id="2051" name="Picture 3" descr="C:\Users\Галым\Desktop\2 иностр яз\1Ю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446" y="2643182"/>
            <a:ext cx="3133554" cy="4000504"/>
          </a:xfrm>
          <a:prstGeom prst="rect">
            <a:avLst/>
          </a:prstGeom>
          <a:noFill/>
        </p:spPr>
      </p:pic>
      <p:pic>
        <p:nvPicPr>
          <p:cNvPr id="2052" name="Picture 4" descr="C:\Users\Галым\Desktop\2 иностр яз\100px-Mjollnir_ic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000">
                <a:latin typeface="Times New Roman" pitchFamily="18" charset="0"/>
              </a:rPr>
              <a:t>Үндіеуропа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351837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Схема 1"/>
          <p:cNvPicPr>
            <a:picLocks noChangeArrowheads="1"/>
          </p:cNvPicPr>
          <p:nvPr/>
        </p:nvPicPr>
        <p:blipFill>
          <a:blip r:embed="rId2" cstate="print"/>
          <a:srcRect l="-33601" t="-27695" r="-35449" b="-6721"/>
          <a:stretch>
            <a:fillRect/>
          </a:stretch>
        </p:blipFill>
        <p:spPr bwMode="auto">
          <a:xfrm>
            <a:off x="539552" y="980728"/>
            <a:ext cx="8064896" cy="482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71600" y="1052289"/>
            <a:ext cx="6461998" cy="3914774"/>
            <a:chOff x="1028" y="1182"/>
            <a:chExt cx="3580" cy="2466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7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392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165" y="2323"/>
              <a:ext cx="125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800" dirty="0" smtClean="0">
                  <a:solidFill>
                    <a:srgbClr val="000000"/>
                  </a:solidFill>
                </a:rPr>
                <a:t>Үнді тобы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273"/>
              <a:ext cx="53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Синдхи</a:t>
              </a:r>
              <a:endParaRPr lang="en-US" sz="1600" b="0" dirty="0"/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1148" y="1500"/>
              <a:ext cx="53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Хинди</a:t>
              </a:r>
              <a:endParaRPr lang="en-US" sz="16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53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Лахнда</a:t>
              </a:r>
              <a:endParaRPr lang="en-US" sz="1600" b="0" dirty="0"/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498" y="3385"/>
              <a:ext cx="7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Панджаби</a:t>
              </a:r>
              <a:endParaRPr lang="en-US" sz="16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1028" y="2377"/>
              <a:ext cx="43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Урду</a:t>
              </a:r>
              <a:endParaRPr lang="en-US" sz="16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405" y="3346"/>
              <a:ext cx="58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Бенгали</a:t>
              </a:r>
              <a:endParaRPr lang="en-US" sz="1600" b="0" dirty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624" y="1182"/>
              <a:ext cx="867" cy="413"/>
              <a:chOff x="2875" y="3335"/>
              <a:chExt cx="867" cy="413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2875" y="333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746" y="1357"/>
              <a:ext cx="457" cy="506"/>
              <a:chOff x="3209" y="3540"/>
              <a:chExt cx="457" cy="506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209" y="381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58" y="2382"/>
              <a:ext cx="227" cy="227"/>
              <a:chOff x="3515" y="3521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" name="Oval 50"/>
          <p:cNvSpPr>
            <a:spLocks noChangeArrowheads="1"/>
          </p:cNvSpPr>
          <p:nvPr/>
        </p:nvSpPr>
        <p:spPr bwMode="gray">
          <a:xfrm>
            <a:off x="5178091" y="1530126"/>
            <a:ext cx="254509" cy="22542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49"/>
          <p:cNvSpPr>
            <a:spLocks noChangeArrowheads="1"/>
          </p:cNvSpPr>
          <p:nvPr/>
        </p:nvSpPr>
        <p:spPr bwMode="gray">
          <a:xfrm>
            <a:off x="5724128" y="1916832"/>
            <a:ext cx="409741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gray">
          <a:xfrm>
            <a:off x="5724128" y="3933056"/>
            <a:ext cx="409741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6156176" y="1916832"/>
            <a:ext cx="84189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1600" dirty="0" smtClean="0"/>
              <a:t>Сыған</a:t>
            </a:r>
            <a:endParaRPr lang="en-US" sz="1600" b="0" dirty="0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6228184" y="4005064"/>
            <a:ext cx="10326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1600" dirty="0" smtClean="0"/>
              <a:t>К</a:t>
            </a:r>
            <a:r>
              <a:rPr lang="kk-KZ" sz="1600" b="0" dirty="0" smtClean="0"/>
              <a:t>ашмир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850662" y="1052289"/>
            <a:ext cx="6393407" cy="3914774"/>
            <a:chOff x="961" y="1182"/>
            <a:chExt cx="3542" cy="2466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7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392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194" y="2323"/>
              <a:ext cx="119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800" dirty="0" smtClean="0">
                  <a:solidFill>
                    <a:srgbClr val="000000"/>
                  </a:solidFill>
                </a:rPr>
                <a:t>Иран тобы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273"/>
              <a:ext cx="46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парсы</a:t>
              </a:r>
              <a:endParaRPr lang="en-US" sz="1600" b="0" dirty="0"/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1135" y="1500"/>
              <a:ext cx="54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Белудж</a:t>
              </a:r>
              <a:endParaRPr lang="en-US" sz="16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42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Тәжік</a:t>
              </a:r>
              <a:endParaRPr lang="en-US" sz="1600" b="0" dirty="0"/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541" y="3405"/>
              <a:ext cx="29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Тат</a:t>
              </a:r>
              <a:endParaRPr lang="en-US" sz="16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961" y="2377"/>
              <a:ext cx="50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Талыш</a:t>
              </a:r>
              <a:endParaRPr lang="en-US" sz="16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468" y="3346"/>
              <a:ext cx="52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Осетин</a:t>
              </a:r>
              <a:endParaRPr lang="en-US" sz="1600" b="0" dirty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624" y="1182"/>
              <a:ext cx="867" cy="413"/>
              <a:chOff x="2875" y="3335"/>
              <a:chExt cx="867" cy="413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2875" y="333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746" y="1357"/>
              <a:ext cx="457" cy="506"/>
              <a:chOff x="3209" y="3540"/>
              <a:chExt cx="457" cy="506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209" y="381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58" y="2382"/>
              <a:ext cx="227" cy="227"/>
              <a:chOff x="3515" y="3521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" name="Oval 50"/>
          <p:cNvSpPr>
            <a:spLocks noChangeArrowheads="1"/>
          </p:cNvSpPr>
          <p:nvPr/>
        </p:nvSpPr>
        <p:spPr bwMode="gray">
          <a:xfrm>
            <a:off x="5178091" y="1530126"/>
            <a:ext cx="254509" cy="22542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49"/>
          <p:cNvSpPr>
            <a:spLocks noChangeArrowheads="1"/>
          </p:cNvSpPr>
          <p:nvPr/>
        </p:nvSpPr>
        <p:spPr bwMode="gray">
          <a:xfrm>
            <a:off x="5724128" y="1916832"/>
            <a:ext cx="409741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gray">
          <a:xfrm>
            <a:off x="5724128" y="3933056"/>
            <a:ext cx="409741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6156176" y="1916832"/>
            <a:ext cx="6960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1600" dirty="0" smtClean="0"/>
              <a:t>дари</a:t>
            </a:r>
            <a:endParaRPr lang="en-US" sz="1600" b="0" dirty="0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6228184" y="4005064"/>
            <a:ext cx="70564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1600" dirty="0" smtClean="0"/>
              <a:t>Курд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26480" y="1052289"/>
            <a:ext cx="7205670" cy="3914774"/>
            <a:chOff x="726" y="1182"/>
            <a:chExt cx="3992" cy="2466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7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392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141" y="2323"/>
              <a:ext cx="129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800" dirty="0" smtClean="0">
                  <a:solidFill>
                    <a:srgbClr val="000000"/>
                  </a:solidFill>
                </a:rPr>
                <a:t>Роман тобы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273"/>
              <a:ext cx="68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Молдаван</a:t>
              </a:r>
              <a:endParaRPr lang="en-US" sz="1600" b="0" dirty="0"/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1073" y="1500"/>
              <a:ext cx="6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Француз</a:t>
              </a:r>
              <a:endParaRPr lang="en-US" sz="16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64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Португал</a:t>
              </a:r>
              <a:endParaRPr lang="en-US" sz="1600" b="0" dirty="0"/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541" y="3405"/>
              <a:ext cx="53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1600" b="0" dirty="0" smtClean="0"/>
                <a:t>Сардин</a:t>
              </a:r>
              <a:endParaRPr lang="en-US" sz="16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726" y="2377"/>
              <a:ext cx="73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Провансал</a:t>
              </a:r>
              <a:endParaRPr lang="en-US" sz="16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401" y="3346"/>
              <a:ext cx="58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kk-KZ" sz="1600" b="0" dirty="0" smtClean="0"/>
                <a:t>Итальян</a:t>
              </a:r>
              <a:endParaRPr lang="en-US" sz="1600" b="0" dirty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624" y="1182"/>
              <a:ext cx="867" cy="413"/>
              <a:chOff x="2875" y="3335"/>
              <a:chExt cx="867" cy="413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2875" y="333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746" y="1357"/>
              <a:ext cx="457" cy="506"/>
              <a:chOff x="3209" y="3540"/>
              <a:chExt cx="457" cy="506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209" y="381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58" y="2382"/>
              <a:ext cx="227" cy="227"/>
              <a:chOff x="3515" y="3521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" name="Oval 50"/>
          <p:cNvSpPr>
            <a:spLocks noChangeArrowheads="1"/>
          </p:cNvSpPr>
          <p:nvPr/>
        </p:nvSpPr>
        <p:spPr bwMode="gray">
          <a:xfrm>
            <a:off x="5178091" y="1530126"/>
            <a:ext cx="254509" cy="22542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49"/>
          <p:cNvSpPr>
            <a:spLocks noChangeArrowheads="1"/>
          </p:cNvSpPr>
          <p:nvPr/>
        </p:nvSpPr>
        <p:spPr bwMode="gray">
          <a:xfrm>
            <a:off x="5724128" y="1916832"/>
            <a:ext cx="409741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gray">
          <a:xfrm>
            <a:off x="5724128" y="3933056"/>
            <a:ext cx="409741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6156176" y="1916832"/>
            <a:ext cx="94448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1600" dirty="0" smtClean="0"/>
              <a:t>Румын </a:t>
            </a:r>
            <a:endParaRPr lang="en-US" sz="1600" b="0" dirty="0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6300192" y="4149081"/>
            <a:ext cx="9361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1600" dirty="0" smtClean="0"/>
              <a:t>Испан</a:t>
            </a:r>
            <a:endParaRPr lang="en-US" sz="1600" b="0" dirty="0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gray">
          <a:xfrm>
            <a:off x="3059832" y="1268760"/>
            <a:ext cx="409741" cy="360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1234570" y="980728"/>
            <a:ext cx="16995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kk-KZ" sz="1600" b="0" dirty="0" smtClean="0"/>
              <a:t>Өлі тіл: латын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rganization Chart 5"/>
          <p:cNvGraphicFramePr>
            <a:graphicFrameLocks/>
          </p:cNvGraphicFramePr>
          <p:nvPr/>
        </p:nvGraphicFramePr>
        <p:xfrm>
          <a:off x="539750" y="476673"/>
          <a:ext cx="8183563" cy="5400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rganization Chart 5"/>
          <p:cNvGraphicFramePr>
            <a:graphicFrameLocks/>
          </p:cNvGraphicFramePr>
          <p:nvPr>
            <p:ph idx="1"/>
          </p:nvPr>
        </p:nvGraphicFramePr>
        <p:xfrm>
          <a:off x="539552" y="980728"/>
          <a:ext cx="8183562" cy="41878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pPr algn="ctr"/>
            <a:r>
              <a:rPr lang="kk-KZ" dirty="0" smtClean="0"/>
              <a:t>Ағылшын тілі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504056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Ұлыбританияның, </a:t>
            </a:r>
            <a:r>
              <a:rPr lang="ru-RU" dirty="0" smtClean="0"/>
              <a:t>АҚШ, </a:t>
            </a:r>
            <a:r>
              <a:rPr lang="ru-RU" dirty="0" err="1" smtClean="0"/>
              <a:t>Австралияның, Жаңа Зеландияның ұлттық тілі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Канадада</a:t>
            </a:r>
            <a:r>
              <a:rPr lang="ru-RU" dirty="0" smtClean="0"/>
              <a:t> </a:t>
            </a:r>
            <a:r>
              <a:rPr lang="ru-RU" dirty="0" err="1" smtClean="0"/>
              <a:t>ағылшын тілі</a:t>
            </a:r>
            <a:r>
              <a:rPr lang="ru-RU" dirty="0" smtClean="0"/>
              <a:t>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тілдердің бірі</a:t>
            </a:r>
            <a:r>
              <a:rPr lang="ru-RU" dirty="0" smtClean="0"/>
              <a:t> </a:t>
            </a:r>
            <a:r>
              <a:rPr lang="ru-RU" dirty="0" err="1" smtClean="0"/>
              <a:t>және </a:t>
            </a:r>
            <a:r>
              <a:rPr lang="ru-RU" dirty="0" smtClean="0"/>
              <a:t>40% </a:t>
            </a:r>
            <a:r>
              <a:rPr lang="ru-RU" dirty="0" err="1" smtClean="0"/>
              <a:t>тұрғындары </a:t>
            </a:r>
            <a:r>
              <a:rPr lang="ru-RU" dirty="0" smtClean="0"/>
              <a:t>осы </a:t>
            </a:r>
            <a:r>
              <a:rPr lang="ru-RU" dirty="0" err="1" smtClean="0"/>
              <a:t>тілде</a:t>
            </a:r>
            <a:r>
              <a:rPr lang="ru-RU" dirty="0" smtClean="0"/>
              <a:t> </a:t>
            </a:r>
            <a:r>
              <a:rPr lang="ru-RU" dirty="0" err="1" smtClean="0"/>
              <a:t>сөйлейді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9698" name="Picture 2" descr="http://urbanpeek.com/wp-content/uploads/2014/03/henry-hargreaves-+-caitlin-levin-map-countries-most-popular-food-designboom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528392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/>
          <a:lstStyle/>
          <a:p>
            <a:pPr algn="ctr"/>
            <a:r>
              <a:rPr lang="kk-KZ" dirty="0" smtClean="0"/>
              <a:t>Ағылшын тілі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4896544" cy="4620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Африкаанс </a:t>
            </a:r>
            <a:r>
              <a:rPr lang="ru-RU" dirty="0" err="1" smtClean="0"/>
              <a:t>тілімен</a:t>
            </a:r>
            <a:r>
              <a:rPr lang="ru-RU" dirty="0" smtClean="0"/>
              <a:t> </a:t>
            </a:r>
            <a:r>
              <a:rPr lang="ru-RU" dirty="0" err="1" smtClean="0"/>
              <a:t>қатарлас </a:t>
            </a:r>
            <a:r>
              <a:rPr lang="ru-RU" dirty="0" smtClean="0"/>
              <a:t>ОАР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мемелкеттік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қызметін атқарады</a:t>
            </a:r>
            <a:r>
              <a:rPr lang="ru-RU" dirty="0" smtClean="0"/>
              <a:t>. </a:t>
            </a:r>
            <a:r>
              <a:rPr lang="ru-RU" dirty="0" err="1" smtClean="0"/>
              <a:t>Жергілікті</a:t>
            </a:r>
            <a:r>
              <a:rPr lang="ru-RU" dirty="0" smtClean="0"/>
              <a:t> </a:t>
            </a:r>
            <a:r>
              <a:rPr lang="ru-RU" dirty="0" err="1" smtClean="0"/>
              <a:t>тілдермен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колонияларда</a:t>
            </a:r>
            <a:r>
              <a:rPr lang="ru-RU" dirty="0" smtClean="0"/>
              <a:t> да </a:t>
            </a:r>
            <a:r>
              <a:rPr lang="ru-RU" dirty="0" err="1" smtClean="0"/>
              <a:t>қалды</a:t>
            </a:r>
            <a:r>
              <a:rPr lang="ru-RU" dirty="0" smtClean="0"/>
              <a:t>. </a:t>
            </a:r>
            <a:r>
              <a:rPr lang="ru-RU" dirty="0" err="1" smtClean="0"/>
              <a:t>Африкада</a:t>
            </a:r>
            <a:r>
              <a:rPr lang="ru-RU" dirty="0" smtClean="0"/>
              <a:t> </a:t>
            </a:r>
            <a:r>
              <a:rPr lang="ru-RU" dirty="0" err="1" smtClean="0"/>
              <a:t>шамамен</a:t>
            </a:r>
            <a:r>
              <a:rPr lang="ru-RU" dirty="0" smtClean="0"/>
              <a:t> 5 – Нигерия, Гана, Уганда, Кения, Танзания. </a:t>
            </a:r>
            <a:endParaRPr lang="ru-RU" dirty="0"/>
          </a:p>
        </p:txBody>
      </p:sp>
      <p:pic>
        <p:nvPicPr>
          <p:cNvPr id="28674" name="Picture 2" descr="http://im0-tub-kz.yandex.net/i?id=0ba991b9a3a719db1e0b7172bf4c5a63-27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02433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050" y="1000125"/>
            <a:ext cx="3382963" cy="3571875"/>
          </a:xfrm>
        </p:spPr>
        <p:txBody>
          <a:bodyPr>
            <a:normAutofit fontScale="85000" lnSpcReduction="10000"/>
          </a:bodyPr>
          <a:lstStyle/>
          <a:p>
            <a:pPr marL="53975" eaLnBrk="1" hangingPunct="1"/>
            <a:r>
              <a:rPr lang="ru-RU" sz="2000" b="1" i="1" smtClean="0">
                <a:latin typeface="Book Antiqua" pitchFamily="18" charset="0"/>
              </a:rPr>
              <a:t>Неміс тілі (нем. Deutsch, Deutsche Sprache) — немістердің, австриялықтардың, лихтенштейндіктердің және швейцарлықтардың көп бөлігінің тілі. Германия, Австрия, Швейцария, Люксембург, Лихтенштейнде мемлекеттік тіл болып табылады. Үнді-еуропа тілдерінің герман тобына жатады. Жазуы латын әліпбиіне негізделген.</a:t>
            </a:r>
          </a:p>
          <a:p>
            <a:pPr marL="53975" eaLnBrk="1" hangingPunct="1"/>
            <a:endParaRPr lang="ru-RU" sz="2000" b="1" i="1" smtClean="0">
              <a:latin typeface="Book Antiqua" pitchFamily="18" charset="0"/>
            </a:endParaRPr>
          </a:p>
        </p:txBody>
      </p:sp>
      <p:pic>
        <p:nvPicPr>
          <p:cNvPr id="5" name="Содержимое 4" descr="nemetskiy_alfav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785813"/>
            <a:ext cx="4462462" cy="5500687"/>
          </a:xfrm>
        </p:spPr>
      </p:pic>
      <p:sp>
        <p:nvSpPr>
          <p:cNvPr id="4" name="Прямоугольник 3"/>
          <p:cNvSpPr/>
          <p:nvPr/>
        </p:nvSpPr>
        <p:spPr>
          <a:xfrm>
            <a:off x="1547664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dirty="0" smtClean="0"/>
              <a:t>Неміс тілі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Жоғары дамыған көне шығыс мәдениеті филологияны</a:t>
            </a:r>
            <a:r>
              <a:rPr lang="ru-RU" dirty="0" smtClean="0"/>
              <a:t> </a:t>
            </a:r>
            <a:r>
              <a:rPr lang="ru-RU" dirty="0" err="1" smtClean="0"/>
              <a:t>тіптен</a:t>
            </a:r>
            <a:r>
              <a:rPr lang="ru-RU" dirty="0" smtClean="0"/>
              <a:t> </a:t>
            </a:r>
            <a:r>
              <a:rPr lang="ru-RU" dirty="0" err="1" smtClean="0"/>
              <a:t>білмеген</a:t>
            </a:r>
            <a:r>
              <a:rPr lang="ru-RU" dirty="0" smtClean="0"/>
              <a:t>, </a:t>
            </a:r>
            <a:r>
              <a:rPr lang="ru-RU" dirty="0" err="1" smtClean="0"/>
              <a:t>батыс</a:t>
            </a:r>
            <a:r>
              <a:rPr lang="ru-RU" dirty="0" smtClean="0"/>
              <a:t> </a:t>
            </a:r>
            <a:r>
              <a:rPr lang="ru-RU" dirty="0" err="1" smtClean="0"/>
              <a:t>еуропалық және </a:t>
            </a:r>
            <a:r>
              <a:rPr lang="ru-RU" dirty="0" smtClean="0"/>
              <a:t>орта </a:t>
            </a:r>
            <a:r>
              <a:rPr lang="ru-RU" dirty="0" err="1" smtClean="0"/>
              <a:t>еуропалықтар </a:t>
            </a:r>
            <a:r>
              <a:rPr lang="ru-RU" dirty="0" smtClean="0"/>
              <a:t>оны </a:t>
            </a:r>
            <a:r>
              <a:rPr lang="ru-RU" dirty="0" err="1" smtClean="0"/>
              <a:t>қажетті тұрғыда түсінбеген</a:t>
            </a:r>
            <a:r>
              <a:rPr lang="ru-RU" dirty="0" smtClean="0"/>
              <a:t>, ал </a:t>
            </a:r>
            <a:r>
              <a:rPr lang="ru-RU" dirty="0" err="1" smtClean="0"/>
              <a:t>көне </a:t>
            </a:r>
            <a:r>
              <a:rPr lang="ru-RU" dirty="0" smtClean="0"/>
              <a:t>Индия мен </a:t>
            </a:r>
            <a:r>
              <a:rPr lang="ru-RU" dirty="0" err="1" smtClean="0"/>
              <a:t>Грекияда</a:t>
            </a:r>
            <a:r>
              <a:rPr lang="ru-RU" dirty="0" smtClean="0"/>
              <a:t> филология </a:t>
            </a:r>
            <a:r>
              <a:rPr lang="ru-RU" dirty="0" err="1" smtClean="0"/>
              <a:t>сөз бен</a:t>
            </a:r>
            <a:r>
              <a:rPr lang="ru-RU" dirty="0" smtClean="0"/>
              <a:t> </a:t>
            </a:r>
            <a:r>
              <a:rPr lang="ru-RU" dirty="0" err="1" smtClean="0"/>
              <a:t>сөйлеудегі </a:t>
            </a:r>
            <a:r>
              <a:rPr lang="ru-RU" dirty="0" smtClean="0"/>
              <a:t>рефлексия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танитын</a:t>
            </a:r>
            <a:r>
              <a:rPr lang="ru-RU" dirty="0" smtClean="0"/>
              <a:t>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75" y="571500"/>
            <a:ext cx="3314700" cy="5857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Неміс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алфавитінде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26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әріп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Оларға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Ä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ä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Ö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Ü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сынды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умляуттар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ß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белгісі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Ä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ä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әрпі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тіліндегі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Ә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Э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әріптеріне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Ö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әрпі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Ө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ё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әріптеріне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ұқсас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Ü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әрпі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Ү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Ю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әріптеріне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ß (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Эсцет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белгісі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қатар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әрпі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сияқты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ß=ss.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Vereinfachte_Ausgangsschrif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3" y="1214438"/>
            <a:ext cx="4806950" cy="3929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3" y="357188"/>
            <a:ext cx="3729037" cy="6143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тілінің тарихы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ғасырлардың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алған жоғарғы неміс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дауыссыздар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өзгерісінің нәтижесінде неміс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тілінің батыс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герман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тілдерінен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бөлініп шыққан кезінен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Көне жоғарғы неміс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орта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жоғарғы неміс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және қазіргі неміс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тілінің бастамасы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барлығы Қасиетті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Рим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империясының тарихына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тұспа-тұс келеді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19-20-шы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ғасырларда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қалыптасып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диалектілік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айырмашылықтардың азаюы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eutschland_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85875"/>
            <a:ext cx="3857625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78944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Нидерланд (</a:t>
            </a:r>
            <a:r>
              <a:rPr lang="ru-RU" sz="2800" dirty="0" err="1" smtClean="0"/>
              <a:t>голланд</a:t>
            </a:r>
            <a:r>
              <a:rPr lang="ru-RU" sz="2800" dirty="0" smtClean="0"/>
              <a:t>) </a:t>
            </a:r>
            <a:r>
              <a:rPr lang="ru-RU" sz="2800" dirty="0" err="1" smtClean="0"/>
              <a:t>тілі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1340768"/>
            <a:ext cx="4626159" cy="43137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Нидерланды мен Фландрия </a:t>
            </a:r>
            <a:r>
              <a:rPr lang="ru-RU" dirty="0" err="1" smtClean="0"/>
              <a:t>тұрғындарын біріктіретін</a:t>
            </a:r>
            <a:r>
              <a:rPr lang="ru-RU" dirty="0" smtClean="0"/>
              <a:t> </a:t>
            </a:r>
            <a:r>
              <a:rPr lang="ru-RU" dirty="0" err="1" smtClean="0"/>
              <a:t>және Белгияның солтүстік провинциясын</a:t>
            </a:r>
            <a:r>
              <a:rPr lang="ru-RU" dirty="0" smtClean="0"/>
              <a:t> </a:t>
            </a:r>
            <a:r>
              <a:rPr lang="ru-RU" dirty="0" err="1" smtClean="0"/>
              <a:t>біріктіретін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. </a:t>
            </a:r>
            <a:r>
              <a:rPr lang="ru-RU" dirty="0" err="1" smtClean="0"/>
              <a:t>Батыс</a:t>
            </a:r>
            <a:r>
              <a:rPr lang="ru-RU" dirty="0" smtClean="0"/>
              <a:t> Индия мен АҚШ та </a:t>
            </a:r>
            <a:r>
              <a:rPr lang="ru-RU" dirty="0" err="1" smtClean="0"/>
              <a:t>сөйлейді</a:t>
            </a:r>
            <a:r>
              <a:rPr lang="ru-RU" dirty="0" smtClean="0"/>
              <a:t>. Нидерланд </a:t>
            </a:r>
            <a:r>
              <a:rPr lang="ru-RU" dirty="0" err="1" smtClean="0"/>
              <a:t>тілінде</a:t>
            </a:r>
            <a:r>
              <a:rPr lang="ru-RU" dirty="0" smtClean="0"/>
              <a:t> </a:t>
            </a:r>
            <a:r>
              <a:rPr lang="ru-RU" dirty="0" err="1" smtClean="0"/>
              <a:t>шамамен</a:t>
            </a:r>
            <a:r>
              <a:rPr lang="ru-RU" dirty="0" smtClean="0"/>
              <a:t> 20 млн.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сөйлейді.</a:t>
            </a:r>
            <a:endParaRPr lang="ru-RU" dirty="0"/>
          </a:p>
        </p:txBody>
      </p:sp>
      <p:pic>
        <p:nvPicPr>
          <p:cNvPr id="35842" name="Picture 2" descr="карта Голлан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3123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863600"/>
          </a:xfrm>
        </p:spPr>
        <p:txBody>
          <a:bodyPr/>
          <a:lstStyle/>
          <a:p>
            <a:pPr algn="ctr" eaLnBrk="1" hangingPunct="1"/>
            <a:r>
              <a:rPr lang="kk-KZ" dirty="0" smtClean="0"/>
              <a:t>Африкаанс тілі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628775"/>
            <a:ext cx="4680446" cy="4010025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kk-KZ" sz="2800" i="1" dirty="0" smtClean="0"/>
              <a:t>Африкаанс тілі </a:t>
            </a:r>
            <a:r>
              <a:rPr lang="ru-RU" sz="2800" dirty="0" smtClean="0"/>
              <a:t>(</a:t>
            </a:r>
            <a:r>
              <a:rPr lang="ru-RU" sz="2800" dirty="0" err="1" smtClean="0"/>
              <a:t>сонымен</a:t>
            </a:r>
            <a:r>
              <a:rPr lang="ru-RU" sz="2800" dirty="0" smtClean="0"/>
              <a:t> </a:t>
            </a:r>
            <a:r>
              <a:rPr lang="ru-RU" sz="2800" dirty="0" err="1" smtClean="0"/>
              <a:t>қатар</a:t>
            </a:r>
            <a:r>
              <a:rPr lang="ru-RU" sz="2800" i="1" dirty="0" smtClean="0"/>
              <a:t> </a:t>
            </a:r>
            <a:r>
              <a:rPr lang="kk-KZ" sz="2800" dirty="0" smtClean="0"/>
              <a:t>бур тілі</a:t>
            </a:r>
            <a:r>
              <a:rPr lang="ru-RU" sz="2800" dirty="0" smtClean="0"/>
              <a:t>)</a:t>
            </a:r>
            <a:r>
              <a:rPr lang="kk-KZ" sz="2800" dirty="0" smtClean="0"/>
              <a:t> </a:t>
            </a:r>
            <a:r>
              <a:rPr lang="en-US" sz="2800" dirty="0" smtClean="0"/>
              <a:t>(Afrikaans [</a:t>
            </a:r>
            <a:r>
              <a:rPr lang="en-US" sz="2800" dirty="0" err="1" smtClean="0"/>
              <a:t>afri</a:t>
            </a:r>
            <a:r>
              <a:rPr lang="en-US" sz="2800" dirty="0" err="1" smtClean="0">
                <a:cs typeface="Arial" pitchFamily="34" charset="0"/>
              </a:rPr>
              <a:t>´</a:t>
            </a:r>
            <a:r>
              <a:rPr lang="en-US" sz="2800" dirty="0" err="1" smtClean="0"/>
              <a:t>ka:s</a:t>
            </a:r>
            <a:r>
              <a:rPr lang="en-US" sz="2800" dirty="0" smtClean="0"/>
              <a:t>])</a:t>
            </a:r>
            <a:r>
              <a:rPr lang="kk-KZ" sz="2800" dirty="0" smtClean="0"/>
              <a:t> нидерланд тіліне туыс тіл болып табылатын, 1925 жылдан бастап зулу, коса және ағылшын тілдерімен қатар қолданылатын Оңтүстік Африка Республикасының ресми тілі</a:t>
            </a:r>
            <a:r>
              <a:rPr lang="en-US" sz="2800" dirty="0" smtClean="0"/>
              <a:t> </a:t>
            </a:r>
            <a:r>
              <a:rPr lang="kk-KZ" sz="2800" dirty="0" smtClean="0"/>
              <a:t>болып табылады. Шамамен африкаанс тілі 6 млн. адам үшін ана тілі ретінде қызмет жасайды. Таралған аймағы </a:t>
            </a:r>
            <a:r>
              <a:rPr lang="ru-RU" sz="2800" dirty="0" smtClean="0"/>
              <a:t>–</a:t>
            </a:r>
            <a:r>
              <a:rPr lang="kk-KZ" sz="2800" dirty="0" smtClean="0"/>
              <a:t> ОАР-ның Трансваал және Оранжевая провинциясы.</a:t>
            </a:r>
            <a:r>
              <a:rPr lang="ru-RU" sz="2800" dirty="0" smtClean="0"/>
              <a:t> </a:t>
            </a: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2AA5C-2B69-4828-9055-695C0E3966BB}" type="slidenum">
              <a:rPr lang="ru-RU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6" name="Picture 2" descr="mymogilev.net &quot; Страница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45638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56791"/>
            <a:ext cx="4918447" cy="45423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kk-KZ" dirty="0" smtClean="0"/>
              <a:t>Ең алғаш осы тілде сөйлегендерді </a:t>
            </a:r>
            <a:r>
              <a:rPr lang="kk-KZ" i="1" dirty="0" smtClean="0"/>
              <a:t>бурлар</a:t>
            </a:r>
            <a:r>
              <a:rPr lang="kk-KZ" dirty="0" smtClean="0"/>
              <a:t> деп атаған, ол сөз нидерланд тілінен аударғанда </a:t>
            </a:r>
            <a:r>
              <a:rPr lang="kk-KZ" i="1" dirty="0" smtClean="0"/>
              <a:t>boer</a:t>
            </a:r>
            <a:r>
              <a:rPr lang="kk-KZ" dirty="0" smtClean="0"/>
              <a:t> [bu:r] «шаруа» деген мағынаны білдіреді. Бұл тіл Нидерланд тілінің оңтүстік диалектілік говорынан негіз алған. </a:t>
            </a: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4382C-6AF7-412E-83BC-26DAAACB5B5A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36868" name="Picture 4" descr="Блоги - G-Global - коммуникационная платфор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305175" cy="355282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476672"/>
            <a:ext cx="7772400" cy="863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Африкаанс тілі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55576" y="980728"/>
            <a:ext cx="4464496" cy="47244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 smtClean="0"/>
              <a:t>Осы тіл алғашында тек ауызекі сөйлеу тілінде ғана қолданылды, ал құжат, шіркеу, мектеп, мәдениет тілі болып  Нидерланд тілін пайдаланылды. Бұл тілдік жағдаят </a:t>
            </a:r>
            <a:r>
              <a:rPr lang="ru-RU" dirty="0" smtClean="0"/>
              <a:t>19 </a:t>
            </a:r>
            <a:r>
              <a:rPr lang="kk-KZ" dirty="0" smtClean="0"/>
              <a:t>ғ. ға дейін созылды.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8916" name="Picture 4" descr="Африканские женщины в традиционных костюмах - Из Африки, с любовью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422154" cy="428625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260648"/>
            <a:ext cx="7772400" cy="863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Африкаанс тілі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980728"/>
            <a:ext cx="6500858" cy="180533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endParaRPr lang="kk-KZ" sz="2400" b="1" dirty="0" smtClean="0"/>
          </a:p>
          <a:p>
            <a:r>
              <a:rPr lang="kk-KZ" sz="2400" b="1" dirty="0" smtClean="0"/>
              <a:t>Жалпы мәлімет:</a:t>
            </a:r>
            <a:r>
              <a:rPr lang="kk-KZ" sz="2400" dirty="0" smtClean="0"/>
              <a:t> Идиш тілі </a:t>
            </a:r>
            <a:r>
              <a:rPr lang="ru-RU" sz="2400" dirty="0" smtClean="0"/>
              <a:t>(</a:t>
            </a:r>
            <a:r>
              <a:rPr lang="he-IL" sz="2400" dirty="0" smtClean="0">
                <a:cs typeface="Arial" pitchFamily="34" charset="0"/>
              </a:rPr>
              <a:t>ך</a:t>
            </a:r>
            <a:r>
              <a:rPr lang="ru-RU" sz="2400" dirty="0" smtClean="0">
                <a:cs typeface="Arial" pitchFamily="34" charset="0"/>
              </a:rPr>
              <a:t>̉̉̉</a:t>
            </a:r>
            <a:r>
              <a:rPr lang="he-IL" sz="2400" dirty="0" smtClean="0">
                <a:cs typeface="Arial" pitchFamily="34" charset="0"/>
              </a:rPr>
              <a:t>ש</a:t>
            </a:r>
            <a:r>
              <a:rPr lang="ru-RU" sz="2400" dirty="0" smtClean="0">
                <a:cs typeface="Arial" pitchFamily="34" charset="0"/>
              </a:rPr>
              <a:t>̉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jidiŝ</a:t>
            </a:r>
            <a:r>
              <a:rPr lang="ru-RU" sz="2400" dirty="0" smtClean="0"/>
              <a:t>)</a:t>
            </a:r>
            <a:r>
              <a:rPr lang="en-US" sz="2400" dirty="0" smtClean="0"/>
              <a:t> - </a:t>
            </a:r>
            <a:r>
              <a:rPr lang="kk-KZ" sz="2400" dirty="0" smtClean="0"/>
              <a:t>идиш тілі ТМД, АҚШ және басқа да елдерінде тұратын еврей халықтарының ана тілдері ретінде қызмет жасайтын тіл. </a:t>
            </a:r>
            <a:endParaRPr lang="ru-RU" sz="2400" dirty="0" smtClean="0"/>
          </a:p>
        </p:txBody>
      </p:sp>
      <p:pic>
        <p:nvPicPr>
          <p:cNvPr id="5" name="Picture 4" descr="C:\Users\Галым\Desktop\2 иностр яз\100px-Mjollnir_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  <p:pic>
        <p:nvPicPr>
          <p:cNvPr id="11266" name="Picture 2" descr="C:\Users\Галым\Desktop\2 иностр яз\13.tif"/>
          <p:cNvPicPr>
            <a:picLocks noChangeAspect="1" noChangeArrowheads="1"/>
          </p:cNvPicPr>
          <p:nvPr/>
        </p:nvPicPr>
        <p:blipFill>
          <a:blip r:embed="rId4" cstate="print"/>
          <a:srcRect b="4833"/>
          <a:stretch>
            <a:fillRect/>
          </a:stretch>
        </p:blipFill>
        <p:spPr bwMode="auto">
          <a:xfrm>
            <a:off x="214282" y="2428868"/>
            <a:ext cx="3000396" cy="4219416"/>
          </a:xfrm>
          <a:prstGeom prst="rect">
            <a:avLst/>
          </a:prstGeom>
          <a:noFill/>
        </p:spPr>
      </p:pic>
      <p:pic>
        <p:nvPicPr>
          <p:cNvPr id="6" name="Picture 2" descr="C:\Users\Галым\Desktop\2 иностр яз\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35837" y="2428868"/>
            <a:ext cx="3108163" cy="442913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04664"/>
            <a:ext cx="7772400" cy="10080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Идиш тілі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/>
          <a:lstStyle/>
          <a:p>
            <a:pPr algn="ctr"/>
            <a:r>
              <a:rPr lang="kk-KZ" dirty="0" smtClean="0"/>
              <a:t>Идиш тілінің әліпбиі</a:t>
            </a:r>
            <a:endParaRPr lang="ru-RU" dirty="0"/>
          </a:p>
        </p:txBody>
      </p:sp>
      <p:pic>
        <p:nvPicPr>
          <p:cNvPr id="1026" name="Picture 2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571480"/>
            <a:ext cx="6500858" cy="27135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2500" lnSpcReduction="20000"/>
          </a:bodyPr>
          <a:lstStyle/>
          <a:p>
            <a:r>
              <a:rPr lang="kk-KZ" sz="2400" dirty="0" smtClean="0"/>
              <a:t>Идиш тілі ең алғаш Германияда </a:t>
            </a:r>
            <a:r>
              <a:rPr lang="ru-RU" sz="2400" dirty="0" smtClean="0"/>
              <a:t>11-12 </a:t>
            </a:r>
            <a:r>
              <a:rPr lang="kk-KZ" sz="2400" dirty="0" smtClean="0"/>
              <a:t>ғғ.да пайда болды. Осы кезде еврей халықтары қарым</a:t>
            </a:r>
            <a:r>
              <a:rPr lang="ru-RU" sz="2400" dirty="0" smtClean="0"/>
              <a:t>-</a:t>
            </a:r>
            <a:r>
              <a:rPr lang="kk-KZ" sz="2400" dirty="0" smtClean="0"/>
              <a:t>қатынас тілі ретінде неміс тілін, яғни жоғарғы кезеңдегі орта неміс тілі пайдаланылған. </a:t>
            </a:r>
          </a:p>
          <a:p>
            <a:r>
              <a:rPr lang="kk-KZ" sz="2400" dirty="0" smtClean="0"/>
              <a:t>Ең алғашқы атауы “йидиш</a:t>
            </a:r>
            <a:r>
              <a:rPr lang="ru-RU" sz="2400" dirty="0" smtClean="0"/>
              <a:t>-</a:t>
            </a:r>
            <a:r>
              <a:rPr lang="kk-KZ" sz="2400" dirty="0" smtClean="0"/>
              <a:t>тайч”</a:t>
            </a:r>
            <a:r>
              <a:rPr lang="en-US" sz="2400" dirty="0" smtClean="0">
                <a:cs typeface="Arial" pitchFamily="34" charset="0"/>
              </a:rPr>
              <a:t>&lt;</a:t>
            </a:r>
            <a:r>
              <a:rPr lang="ru-RU" sz="2400" dirty="0" err="1" smtClean="0">
                <a:cs typeface="Arial" pitchFamily="34" charset="0"/>
              </a:rPr>
              <a:t>жон</a:t>
            </a:r>
            <a:r>
              <a:rPr lang="ru-RU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Jüdisch-tiutsch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kk-KZ" sz="2400" dirty="0" smtClean="0">
                <a:cs typeface="Arial" pitchFamily="34" charset="0"/>
              </a:rPr>
              <a:t> қазіргі кездегі неміс тілі </a:t>
            </a:r>
            <a:r>
              <a:rPr lang="en-US" sz="2400" dirty="0" err="1" smtClean="0">
                <a:cs typeface="Arial" pitchFamily="34" charset="0"/>
              </a:rPr>
              <a:t>Jüdisch</a:t>
            </a:r>
            <a:r>
              <a:rPr lang="en-US" sz="2400" dirty="0" smtClean="0">
                <a:cs typeface="Arial" pitchFamily="34" charset="0"/>
              </a:rPr>
              <a:t>-Deutsch. </a:t>
            </a:r>
          </a:p>
          <a:p>
            <a:pPr>
              <a:lnSpc>
                <a:spcPct val="80000"/>
              </a:lnSpc>
            </a:pPr>
            <a:r>
              <a:rPr kumimoji="0" lang="ru-RU" sz="4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Галым\Desktop\2 иностр яз\100px-Mjollnir_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  <p:pic>
        <p:nvPicPr>
          <p:cNvPr id="11266" name="Picture 2" descr="C:\Users\Галым\Desktop\2 иностр яз\13.tif"/>
          <p:cNvPicPr>
            <a:picLocks noChangeAspect="1" noChangeArrowheads="1"/>
          </p:cNvPicPr>
          <p:nvPr/>
        </p:nvPicPr>
        <p:blipFill>
          <a:blip r:embed="rId4" cstate="print"/>
          <a:srcRect b="4833"/>
          <a:stretch>
            <a:fillRect/>
          </a:stretch>
        </p:blipFill>
        <p:spPr bwMode="auto">
          <a:xfrm>
            <a:off x="214282" y="2428868"/>
            <a:ext cx="3000396" cy="4219416"/>
          </a:xfrm>
          <a:prstGeom prst="rect">
            <a:avLst/>
          </a:prstGeom>
          <a:noFill/>
        </p:spPr>
      </p:pic>
      <p:pic>
        <p:nvPicPr>
          <p:cNvPr id="6" name="Picture 2" descr="C:\Users\Галым\Desktop\2 иностр яз\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35837" y="2428868"/>
            <a:ext cx="3108163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642918"/>
            <a:ext cx="7072362" cy="22145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2500" lnSpcReduction="20000"/>
          </a:bodyPr>
          <a:lstStyle/>
          <a:p>
            <a:pPr algn="ctr">
              <a:spcBef>
                <a:spcPct val="0"/>
              </a:spcBef>
            </a:pPr>
            <a:r>
              <a:rPr lang="kk-KZ" sz="4000" dirty="0" smtClean="0"/>
              <a:t>Идиш тілінің қалыптасуына неміс тілінің диалектісімен аралас қолданғанмен, біртіндеп айырмашылықтар көбейе берді. Орта идиш тіліне іс қағаздар, еврей халықтарының арасындағы қарым</a:t>
            </a:r>
            <a:r>
              <a:rPr lang="ru-RU" sz="4000" dirty="0" smtClean="0"/>
              <a:t>-</a:t>
            </a:r>
            <a:r>
              <a:rPr lang="kk-KZ" sz="4000" dirty="0" smtClean="0"/>
              <a:t>қатынас тілі болып табылған көне еврей тілі әсер етті. </a:t>
            </a:r>
            <a:r>
              <a:rPr kumimoji="0" lang="ru-RU" sz="4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Галым\Desktop\2 иностр яз\100px-Mjollnir_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  <p:pic>
        <p:nvPicPr>
          <p:cNvPr id="5122" name="Picture 2" descr="C:\Users\Галым\Desktop\2 иностр яз\508px-Ancient_German_Family.jpg"/>
          <p:cNvPicPr>
            <a:picLocks noChangeAspect="1" noChangeArrowheads="1"/>
          </p:cNvPicPr>
          <p:nvPr/>
        </p:nvPicPr>
        <p:blipFill>
          <a:blip r:embed="rId4" cstate="print"/>
          <a:srcRect l="4000" t="3385" r="4000" b="5208"/>
          <a:stretch>
            <a:fillRect/>
          </a:stretch>
        </p:blipFill>
        <p:spPr bwMode="auto">
          <a:xfrm>
            <a:off x="2643174" y="2924944"/>
            <a:ext cx="3571900" cy="3482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b="1" dirty="0" smtClean="0"/>
              <a:t>Рефлексия</a:t>
            </a:r>
            <a:r>
              <a:rPr lang="kk-KZ" dirty="0" smtClean="0"/>
              <a:t> (</a:t>
            </a:r>
            <a:r>
              <a:rPr lang="kk-KZ" dirty="0" smtClean="0">
                <a:hlinkClick r:id="rId2" tooltip="Латын тілі"/>
              </a:rPr>
              <a:t>лат.</a:t>
            </a:r>
            <a:r>
              <a:rPr lang="kk-KZ" dirty="0" smtClean="0"/>
              <a:t> </a:t>
            </a:r>
            <a:r>
              <a:rPr lang="la-Latn" i="1" dirty="0" smtClean="0"/>
              <a:t>рефлехіо</a:t>
            </a:r>
            <a:r>
              <a:rPr lang="kk-KZ" dirty="0" smtClean="0"/>
              <a:t> - кейінге оралу) - бейнелеуді, сондай-ақ таным актисін зерттеуді білдіретін термин. Әртүрлі филос. жүйеде рефлексияның мазмұны бірдей емес. Лоқтың ойынша, түйсік сыртқы заттармен тікелей ұштасады, ал бақылау сананың ішкі іс-әрекеттеріне бағытталғанда рефлексия ерекше білімнің бастамасы болмақ.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kk-KZ" sz="2800" dirty="0" smtClean="0"/>
              <a:t>Еврейлер Германиядан шығысқа Польшаға, Литваға, Украинаға, Белоруссияға бағытталған миграциясының нәтижесінде славян тілдері осы тілге әсер етпей қоймады. </a:t>
            </a:r>
            <a:endParaRPr lang="ru-RU" sz="2800" dirty="0" smtClean="0"/>
          </a:p>
        </p:txBody>
      </p:sp>
      <p:sp>
        <p:nvSpPr>
          <p:cNvPr id="40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C39005-0485-4020-A164-1E04FE95CCCE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4" name="Picture 2" descr="C:\Users\Галым\Desktop\2 иностр яз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35835" y="3284984"/>
            <a:ext cx="3108163" cy="3573016"/>
          </a:xfrm>
          <a:prstGeom prst="rect">
            <a:avLst/>
          </a:prstGeom>
          <a:noFill/>
        </p:spPr>
      </p:pic>
      <p:pic>
        <p:nvPicPr>
          <p:cNvPr id="5" name="Picture 4" descr="C:\Users\Галым\Desktop\2 иностр яз\100px-Mjollnir_ic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 smtClean="0"/>
              <a:t>Лейбниц үшін, рефлексия - адамның жан дүниесіндегі өзгерістерге көңіл бөліп, елеушілік, Юмнің ұйғарымынша, идеялар - сырттан қабылдайтын әсерлерді рефлексиялау. Гегель үшін, рефлексия - екі түрлі нәрсенің өзара бейнеленуі. &lt;&lt;Рефлекстеу&gt;&gt; термині сананы өз-өзіне үңілдіруді өз психикалық күйіне ой жүгіртушілікті сипаттайды</a:t>
            </a:r>
            <a:r>
              <a:rPr lang="kk-KZ" baseline="30000" dirty="0" smtClean="0">
                <a:hlinkClick r:id="rId2"/>
              </a:rPr>
              <a:t>[1]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рефлексия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>
                <a:hlinkClick r:id="rId2" tooltip="рефлексия"/>
              </a:rPr>
              <a:t>рефлексия</a:t>
            </a:r>
            <a:r>
              <a:rPr lang="ru-RU" dirty="0" smtClean="0"/>
              <a:t> (</a:t>
            </a:r>
            <a:r>
              <a:rPr lang="ru-RU" i="1" dirty="0" err="1" smtClean="0"/>
              <a:t>адамдардың өз зейінін</a:t>
            </a:r>
            <a:r>
              <a:rPr lang="ru-RU" i="1" dirty="0" smtClean="0"/>
              <a:t> </a:t>
            </a:r>
            <a:r>
              <a:rPr lang="ru-RU" i="1" dirty="0" err="1" smtClean="0"/>
              <a:t>өз әрекетінің ішкі</a:t>
            </a:r>
            <a:r>
              <a:rPr lang="ru-RU" i="1" dirty="0" smtClean="0"/>
              <a:t> </a:t>
            </a:r>
            <a:r>
              <a:rPr lang="ru-RU" i="1" dirty="0" err="1" smtClean="0"/>
              <a:t>және </a:t>
            </a:r>
            <a:r>
              <a:rPr lang="ru-RU" i="1" dirty="0" err="1" smtClean="0">
                <a:hlinkClick r:id="rId3" tooltip="сырт"/>
              </a:rPr>
              <a:t>сырт</a:t>
            </a:r>
            <a:r>
              <a:rPr lang="ru-RU" i="1" dirty="0" err="1" smtClean="0"/>
              <a:t>қы мән-мазмұнына аудара</a:t>
            </a:r>
            <a:r>
              <a:rPr lang="ru-RU" i="1" dirty="0" smtClean="0"/>
              <a:t> </a:t>
            </a:r>
            <a:r>
              <a:rPr lang="ru-RU" i="1" dirty="0" err="1" smtClean="0"/>
              <a:t>білу</a:t>
            </a:r>
            <a:r>
              <a:rPr lang="ru-RU" i="1" dirty="0" smtClean="0"/>
              <a:t> </a:t>
            </a:r>
            <a:r>
              <a:rPr lang="ru-RU" i="1" dirty="0" err="1" smtClean="0"/>
              <a:t>қабілеті</a:t>
            </a:r>
            <a:r>
              <a:rPr lang="ru-RU" dirty="0" smtClean="0"/>
              <a:t>). </a:t>
            </a:r>
            <a:r>
              <a:rPr lang="en-US" dirty="0" smtClean="0">
                <a:hlinkClick r:id="rId4"/>
              </a:rPr>
              <a:t>http://www.translatos.com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Рефлексия</a:t>
            </a:r>
            <a:r>
              <a:rPr lang="ru-RU" dirty="0" smtClean="0"/>
              <a:t>  </a:t>
            </a:r>
            <a:r>
              <a:rPr lang="ru-RU" b="1" dirty="0" smtClean="0"/>
              <a:t>(от лат. </a:t>
            </a:r>
            <a:r>
              <a:rPr lang="ru-RU" b="1" dirty="0" err="1" smtClean="0"/>
              <a:t>reflexio</a:t>
            </a:r>
            <a:r>
              <a:rPr lang="ru-RU" b="1" dirty="0" smtClean="0"/>
              <a:t> - обращение назад)  </a:t>
            </a:r>
            <a:r>
              <a:rPr lang="ru-RU" dirty="0" smtClean="0"/>
              <a:t>– </a:t>
            </a:r>
            <a:r>
              <a:rPr lang="ru-RU" dirty="0" err="1" smtClean="0"/>
              <a:t>оқушының өз жағдайын</a:t>
            </a:r>
            <a:r>
              <a:rPr lang="ru-RU" dirty="0" smtClean="0"/>
              <a:t>, </a:t>
            </a:r>
            <a:r>
              <a:rPr lang="ru-RU" dirty="0" err="1" smtClean="0"/>
              <a:t>уайымын</a:t>
            </a:r>
            <a:r>
              <a:rPr lang="ru-RU" dirty="0" smtClean="0"/>
              <a:t>, 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 err="1" smtClean="0"/>
              <a:t>әрекет аяқталғаннан кейінгі</a:t>
            </a:r>
            <a:r>
              <a:rPr lang="ru-RU" dirty="0" smtClean="0"/>
              <a:t> </a:t>
            </a:r>
            <a:r>
              <a:rPr lang="ru-RU" dirty="0" err="1" smtClean="0"/>
              <a:t>ойын</a:t>
            </a:r>
            <a:r>
              <a:rPr lang="ru-RU" dirty="0" smtClean="0"/>
              <a:t> </a:t>
            </a:r>
            <a:r>
              <a:rPr lang="ru-RU" dirty="0" err="1" smtClean="0"/>
              <a:t>талдауы</a:t>
            </a:r>
            <a:r>
              <a:rPr lang="ru-RU" dirty="0" smtClean="0"/>
              <a:t> </a:t>
            </a:r>
            <a:r>
              <a:rPr lang="en-US" dirty="0" smtClean="0"/>
              <a:t>http://gulenkina.ucoz.ru/publ/interesnye_sposoby_refleksii_v_srednem_zvene/1-1-0-12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42912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Филология термин</a:t>
            </a:r>
            <a:r>
              <a:rPr lang="kk-KZ" dirty="0" smtClean="0"/>
              <a:t>ін неміс философы Христиан Вольф енгізген</a:t>
            </a:r>
            <a:endParaRPr lang="ru-RU" dirty="0"/>
          </a:p>
        </p:txBody>
      </p:sp>
      <p:pic>
        <p:nvPicPr>
          <p:cNvPr id="5122" name="Picture 2" descr="Christian Wol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31236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7772400" cy="639763"/>
          </a:xfrm>
        </p:spPr>
        <p:txBody>
          <a:bodyPr/>
          <a:lstStyle/>
          <a:p>
            <a:r>
              <a:rPr lang="kk-KZ" sz="3200" dirty="0">
                <a:solidFill>
                  <a:schemeClr val="tx1"/>
                </a:solidFill>
                <a:latin typeface="Arial Rounded MT Bold" pitchFamily="34" charset="0"/>
              </a:rPr>
              <a:t>Үндіеуропа тілдерінің таралу аймағы</a:t>
            </a:r>
            <a:endParaRPr lang="ru-RU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15350" cy="5183187"/>
          </a:xfrm>
        </p:spPr>
        <p:txBody>
          <a:bodyPr/>
          <a:lstStyle/>
          <a:p>
            <a:endParaRPr lang="ru-RU"/>
          </a:p>
        </p:txBody>
      </p:sp>
      <p:pic>
        <p:nvPicPr>
          <p:cNvPr id="62468" name="Picture 4" descr="H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47775"/>
            <a:ext cx="8569325" cy="527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49275"/>
          </a:xfrm>
        </p:spPr>
        <p:txBody>
          <a:bodyPr/>
          <a:lstStyle/>
          <a:p>
            <a:pPr algn="ctr"/>
            <a:r>
              <a:rPr lang="kk-KZ" sz="1800" b="1">
                <a:solidFill>
                  <a:srgbClr val="A40090"/>
                </a:solidFill>
                <a:latin typeface="Times New Roman" pitchFamily="18" charset="0"/>
              </a:rPr>
              <a:t>Үндіеуропа тілдерінің ағашта       бейнеленуі</a:t>
            </a:r>
            <a:endParaRPr lang="ru-RU" sz="1800" b="1">
              <a:solidFill>
                <a:srgbClr val="A40090"/>
              </a:solidFill>
              <a:latin typeface="Times New Roman" pitchFamily="18" charset="0"/>
            </a:endParaRP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20713"/>
            <a:ext cx="8207375" cy="62372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865</Words>
  <Application>Microsoft Office PowerPoint</Application>
  <PresentationFormat>Экран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1 дәріс “Германтану тіл білімінің жалпы және жеке саласы ретінде” </vt:lpstr>
      <vt:lpstr>Слайд 2</vt:lpstr>
      <vt:lpstr>Слайд 3</vt:lpstr>
      <vt:lpstr>Слайд 4</vt:lpstr>
      <vt:lpstr>Слайд 5</vt:lpstr>
      <vt:lpstr>Слайд 6</vt:lpstr>
      <vt:lpstr>Слайд 7</vt:lpstr>
      <vt:lpstr>Үндіеуропа тілдерінің таралу аймағы</vt:lpstr>
      <vt:lpstr>Үндіеуропа тілдерінің ағашта       бейнеленуі</vt:lpstr>
      <vt:lpstr>Үндіеуропа</vt:lpstr>
      <vt:lpstr>Слайд 11</vt:lpstr>
      <vt:lpstr>Слайд 12</vt:lpstr>
      <vt:lpstr>Слайд 13</vt:lpstr>
      <vt:lpstr>Слайд 14</vt:lpstr>
      <vt:lpstr>Слайд 15</vt:lpstr>
      <vt:lpstr>Слайд 16</vt:lpstr>
      <vt:lpstr>Ағылшын тілі</vt:lpstr>
      <vt:lpstr>Ағылшын тілі</vt:lpstr>
      <vt:lpstr>Слайд 19</vt:lpstr>
      <vt:lpstr>Слайд 20</vt:lpstr>
      <vt:lpstr>Слайд 21</vt:lpstr>
      <vt:lpstr>Нидерланд (голланд) тілі</vt:lpstr>
      <vt:lpstr>Африкаанс тілі</vt:lpstr>
      <vt:lpstr>Слайд 24</vt:lpstr>
      <vt:lpstr>Слайд 25</vt:lpstr>
      <vt:lpstr>Слайд 26</vt:lpstr>
      <vt:lpstr>Идиш тілінің әліпбиі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2015-03-03T08:59:07Z</dcterms:created>
  <dcterms:modified xsi:type="dcterms:W3CDTF">2015-04-03T08:03:50Z</dcterms:modified>
</cp:coreProperties>
</file>